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DE0CD1-B7CE-1E8C-3045-05B00C548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3F33D9A-82F6-02E9-4FA2-E4C66971BD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B01361-2610-4987-8888-D3DB2A2F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AD3BBF-2D38-AC6C-D5F5-97C3F91E4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79A8B4-87BD-AC53-9730-9B63E188F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26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83C143-A3E6-76DC-8EE0-881E4461B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DF8518-A761-774C-D10F-50A2E86EB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83D084-8EA2-7A47-ECED-31B8AB8E1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B20ABC-4CE0-42C9-0C42-6E98BE82F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0AEC09-A8B0-F8B6-F02D-2ABF7E1F4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98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6EEEC9-D3E1-3873-9231-68F5AD943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87AB88-B1EC-9997-6A78-6F9014CCB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76B895-E2B7-37F5-9999-A3E9BD4A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DC6623-E224-4162-5003-E25B36A2C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42C290-60D0-A1EC-71CE-259BFE8B9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850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3DB0B6-D106-CB60-A27D-3584BB206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E5A61E-FD99-9D0C-8444-BFCB37EAB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7C68C65-2679-6234-F11F-622A91A1C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B48D7FD-D0E6-AFB4-FABE-2DF9E419F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BC9653B-038F-6F2B-64D7-A5928E542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5CCF199-6A7D-D1A2-CB68-FC631F699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61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A12644-8060-191A-ECAE-6262053FA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557CD80-839B-4B1B-DAE3-375596DC0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865D382-2F37-220F-6ED3-7E6650F35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8A16F68-1040-A260-B771-583DDE291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6F1931F-F949-5D47-20BF-E9D701BBB2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9F37AE9-C63A-B2A5-738C-9A965D281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E1BC56F-BCBE-8895-00B8-4BBF38940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4A18850-0787-43EF-5895-9B408D59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74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FDEC7D-BE22-A756-CF6E-8756AB788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84F4D22-CBD8-87B0-B91F-B1495591D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4C96B4B-099E-DFDF-28AA-0951F40E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C3941BC-84D7-3338-A7A8-72E9C5F50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181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B5D9DB4-600A-D707-11D2-D1248F47C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10721DC-A678-0415-15E9-BB5860FD7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CAFDC1-DDAF-A8AB-E006-AA2723DFC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6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B137E3-7B8B-9C80-CE69-88C64D897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F0F735-6F67-4345-7C79-054D35672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6F013F5-9B6C-94E3-385E-B36C285A0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D0CFC0F-D64D-7D27-2A46-251497F16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2E270E-E2F3-EC67-2FB8-ECF66C46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94A35E0-2804-47EA-6B6C-1EEC3269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8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8E57C8-989A-7E04-2D6D-BDC60ACCA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B1C7250-E117-65C1-954C-7585B00BE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E4065A6-D1A1-359A-4B11-5DCD3178C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24C1248-FBAC-D2C2-0253-FF55985D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8C77595-B441-FF5D-A455-E64FFD0F8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61D0AE-0A0A-48D4-5412-7118C5535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287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7EC648-6922-C6C3-1AAB-0AD03B8A1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0C370E9-744D-CDB1-4092-E263D3C2D4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9C9B40-5976-A715-B835-566F07BBD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FC234B-41DA-9D84-F6E0-DA693477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272BF8-9DFC-F329-48CD-574B37F74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06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9D46433-1150-20FD-53A7-919B46E68E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C74E521-928D-DB62-6C80-EB40DC422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7A8875-A0C5-BA2D-5878-C710E1A47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26F938E-2C42-753D-F1C4-77BEC2A56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1C4CDE-D199-BE15-B843-DACCF636C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096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35EA363-D656-6DE9-0194-BC6DE2581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64F2F5-871B-BFDC-ADA5-3FB1A04A8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34687A-51D0-3BE5-85FF-C2A61A92AC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8645F-733E-48D8-AF14-31A3B2E0B99B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E12B97-D06A-9BE8-6C7D-3FA462F076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9F8166-DFEF-84E1-691D-ED45E87D83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DC3DA-0455-4F24-96DA-F148030C0A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460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94E6AB3-504F-A613-EDE5-4A7F92012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20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3233AB1-4D8E-2AFA-14D8-73642BD1B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0CA601-AE4D-0505-1F6E-646A987C9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3200" b="0" i="0" dirty="0">
                <a:solidFill>
                  <a:srgbClr val="000000"/>
                </a:solidFill>
                <a:effectLst/>
                <a:latin typeface="Helvetica Neue"/>
              </a:rPr>
              <a:t>词条解释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：</a:t>
            </a:r>
            <a:endParaRPr lang="en-US" altLang="zh-CN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pPr marL="0" indent="0">
              <a:buNone/>
            </a:pPr>
            <a:r>
              <a:rPr lang="zh-CN" altLang="en-US" b="0" i="0" dirty="0">
                <a:effectLst/>
              </a:rPr>
              <a:t>昆虫的身体分为头、胸、腹三部分。成虫通常有</a:t>
            </a:r>
            <a:r>
              <a:rPr lang="en-US" altLang="zh-CN" b="0" i="0" dirty="0">
                <a:effectLst/>
              </a:rPr>
              <a:t>2</a:t>
            </a:r>
            <a:r>
              <a:rPr lang="zh-CN" altLang="en-US" b="0" i="0" dirty="0">
                <a:effectLst/>
              </a:rPr>
              <a:t>对翅和</a:t>
            </a:r>
            <a:r>
              <a:rPr lang="en-US" altLang="zh-CN" b="0" i="0" dirty="0">
                <a:effectLst/>
              </a:rPr>
              <a:t>6</a:t>
            </a:r>
            <a:r>
              <a:rPr lang="zh-CN" altLang="en-US" b="0" i="0" dirty="0">
                <a:effectLst/>
              </a:rPr>
              <a:t>条腿，翅和足都位于胸部，身体由一系列体节构成，进一步集合成</a:t>
            </a:r>
            <a:r>
              <a:rPr lang="en-US" altLang="zh-CN" b="0" i="0" dirty="0">
                <a:effectLst/>
              </a:rPr>
              <a:t>3</a:t>
            </a:r>
            <a:r>
              <a:rPr lang="zh-CN" altLang="en-US" b="0" i="0" dirty="0">
                <a:effectLst/>
              </a:rPr>
              <a:t>个体段（头、胸和腹）。一对</a:t>
            </a:r>
            <a:r>
              <a:rPr lang="zh-CN" altLang="en-US" dirty="0"/>
              <a:t>触角</a:t>
            </a:r>
            <a:r>
              <a:rPr lang="zh-CN" altLang="en-US" b="0" i="0" dirty="0">
                <a:effectLst/>
              </a:rPr>
              <a:t>头上生，骨骼包在体外部；一生形态多变化，遍布全球旺家族。是</a:t>
            </a:r>
            <a:r>
              <a:rPr lang="zh-CN" altLang="en-US" dirty="0"/>
              <a:t>节肢动物</a:t>
            </a:r>
            <a:r>
              <a:rPr lang="zh-CN" altLang="en-US" b="0" i="0" dirty="0">
                <a:effectLst/>
              </a:rPr>
              <a:t>中种类最多的一种。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3770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C7F4B-B3BF-7FF4-BD4D-C7F24B4C6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40C68F7-9AD4-05D9-02F2-7D6E32E81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AB8BF3-B3EF-6DCC-7764-993BB7F05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3200" b="0" i="0" dirty="0">
                <a:solidFill>
                  <a:srgbClr val="000000"/>
                </a:solidFill>
                <a:effectLst/>
                <a:latin typeface="Helvetica Neue"/>
              </a:rPr>
              <a:t>分类</a:t>
            </a:r>
            <a:r>
              <a:rPr lang="zh-CN" altLang="en-US" sz="3400" b="0" i="0" dirty="0">
                <a:solidFill>
                  <a:srgbClr val="000000"/>
                </a:solidFill>
                <a:effectLst/>
                <a:latin typeface="Helvetica Neue"/>
              </a:rPr>
              <a:t>：</a:t>
            </a:r>
            <a:endParaRPr lang="en-US" altLang="zh-CN" sz="34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pPr marL="0" indent="0">
              <a:buNone/>
            </a:pPr>
            <a:r>
              <a:rPr lang="zh-CN" altLang="en-US" i="0" dirty="0">
                <a:effectLst/>
                <a:latin typeface="Helvetica Neue"/>
              </a:rPr>
              <a:t>鞘翅目、鳞翅目、双翅目、膜翅目、半翅目、直翅目、广翅目、蜻蜓目、其它昆虫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4528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C39FF-7E4E-9711-48F0-1FBE0DFA2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1F6C4ED-CB6A-BD3A-4D9F-7BD0F4E99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C3DB76-BD53-D0D0-F1A2-B23083B7B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3200" dirty="0">
                <a:solidFill>
                  <a:srgbClr val="000000"/>
                </a:solidFill>
                <a:latin typeface="Helvetica Neue"/>
              </a:rPr>
              <a:t>基本特性</a:t>
            </a:r>
            <a:r>
              <a:rPr lang="zh-CN" altLang="en-US" sz="3400" b="0" i="0" dirty="0">
                <a:solidFill>
                  <a:srgbClr val="000000"/>
                </a:solidFill>
                <a:effectLst/>
                <a:latin typeface="Helvetica Neue"/>
              </a:rPr>
              <a:t>：</a:t>
            </a:r>
            <a:endParaRPr lang="en-US" altLang="zh-CN" sz="34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pPr marL="0" indent="0">
              <a:buNone/>
            </a:pPr>
            <a:r>
              <a:rPr lang="zh-CN" altLang="en-US" b="0" i="0" dirty="0">
                <a:effectLst/>
                <a:latin typeface="Helvetica Neue"/>
              </a:rPr>
              <a:t>一对触角，一般有两对翅，三对足。昆虫触角节数目，包括触角棒节数目也经常是鉴定依据。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5847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4B10E-4485-06FA-73F0-1DE443806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4351447-59C0-CAA9-AD60-046720349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8CBB05-9473-0D75-7A3C-9D6F5234A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3200" dirty="0">
                <a:solidFill>
                  <a:srgbClr val="000000"/>
                </a:solidFill>
                <a:latin typeface="Helvetica Neue"/>
              </a:rPr>
              <a:t>生活习性</a:t>
            </a:r>
            <a:r>
              <a:rPr lang="zh-CN" altLang="en-US" sz="3400" b="0" i="0" dirty="0">
                <a:solidFill>
                  <a:srgbClr val="000000"/>
                </a:solidFill>
                <a:effectLst/>
                <a:latin typeface="Helvetica Neue"/>
              </a:rPr>
              <a:t>：</a:t>
            </a:r>
            <a:endParaRPr lang="en-US" altLang="zh-CN" sz="34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pPr marL="0" indent="0">
              <a:buNone/>
            </a:pPr>
            <a:r>
              <a:rPr lang="zh-CN" altLang="en-US" b="0" i="0" dirty="0">
                <a:effectLst/>
                <a:latin typeface="Inter"/>
              </a:rPr>
              <a:t>温度是影响昆虫生长发育的关键因素，气候变暖可加速其各阶段发育，使首次出现期、迁飞期及种群高峰期提前。陆生昆虫通过行为调节体温，如寻找阴凉处避暑或晒太阳取暖，蝴蝶和蛾类通过展翅或振动身体来预热飞行肌肉至</a:t>
            </a:r>
            <a:r>
              <a:rPr lang="en-US" altLang="zh-CN" b="0" i="0" dirty="0">
                <a:effectLst/>
                <a:latin typeface="Inter"/>
              </a:rPr>
              <a:t>38</a:t>
            </a:r>
            <a:r>
              <a:rPr lang="zh-CN" altLang="en-US" b="0" i="0" dirty="0">
                <a:effectLst/>
                <a:latin typeface="Inter"/>
              </a:rPr>
              <a:t>～</a:t>
            </a:r>
            <a:r>
              <a:rPr lang="en-US" altLang="zh-CN" b="0" i="0" dirty="0">
                <a:effectLst/>
                <a:latin typeface="Inter"/>
              </a:rPr>
              <a:t>40℃</a:t>
            </a:r>
            <a:r>
              <a:rPr lang="zh-CN" altLang="en-US" b="0" i="0" dirty="0">
                <a:effectLst/>
                <a:latin typeface="Inter"/>
              </a:rPr>
              <a:t>。耐寒昆虫通过积累甘油等抗冻剂和血液物理变化抵御冰冻，而防水蜡和贮水机制则帮助防干旱。水生昆虫适应水中生活，通过特化的呼吸结构如气孔、贮气室或气管鳃从水中获取氧气，延长潜水时间。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9636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FCA-8D65-FAD2-1C2F-6E8719B9D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CC24458-2A19-53B8-1263-5E4D1412D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66495F-8FFD-EB94-13AC-F881C2A17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3200" dirty="0">
                <a:solidFill>
                  <a:srgbClr val="000000"/>
                </a:solidFill>
                <a:latin typeface="Helvetica Neue"/>
              </a:rPr>
              <a:t>器官</a:t>
            </a:r>
            <a:r>
              <a:rPr lang="zh-CN" altLang="en-US" sz="3400" b="0" i="0" dirty="0">
                <a:solidFill>
                  <a:srgbClr val="000000"/>
                </a:solidFill>
                <a:effectLst/>
                <a:latin typeface="Helvetica Neue"/>
              </a:rPr>
              <a:t>：</a:t>
            </a:r>
            <a:endParaRPr lang="en-US" altLang="zh-CN" sz="34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l"/>
            <a:r>
              <a:rPr lang="zh-CN" altLang="en-US" i="0" dirty="0">
                <a:effectLst/>
              </a:rPr>
              <a:t>呼吸器官：气门和气管</a:t>
            </a:r>
          </a:p>
          <a:p>
            <a:r>
              <a:rPr lang="zh-CN" altLang="en-US" i="0" dirty="0">
                <a:effectLst/>
              </a:rPr>
              <a:t>运动器官：足，翅膀</a:t>
            </a:r>
          </a:p>
          <a:p>
            <a:r>
              <a:rPr lang="zh-CN" altLang="en-US" i="0" dirty="0">
                <a:effectLst/>
              </a:rPr>
              <a:t>视觉器官：复眼和单眼</a:t>
            </a:r>
          </a:p>
          <a:p>
            <a:r>
              <a:rPr lang="zh-CN" altLang="en-US" i="0" dirty="0">
                <a:effectLst/>
              </a:rPr>
              <a:t>其他器官：外骨骼，蜕皮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125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281</Words>
  <Application>Microsoft Office PowerPoint</Application>
  <PresentationFormat>宽屏</PresentationFormat>
  <Paragraphs>13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Helvetica Neue</vt:lpstr>
      <vt:lpstr>Inter</vt:lpstr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challen zhou</dc:creator>
  <cp:lastModifiedBy>challen zhou</cp:lastModifiedBy>
  <cp:revision>3</cp:revision>
  <dcterms:created xsi:type="dcterms:W3CDTF">2025-02-26T06:29:57Z</dcterms:created>
  <dcterms:modified xsi:type="dcterms:W3CDTF">2025-02-26T08:08:14Z</dcterms:modified>
</cp:coreProperties>
</file>